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75" r:id="rId14"/>
    <p:sldId id="267" r:id="rId15"/>
    <p:sldId id="268" r:id="rId16"/>
    <p:sldId id="269" r:id="rId17"/>
    <p:sldId id="270" r:id="rId18"/>
    <p:sldId id="271" r:id="rId19"/>
    <p:sldId id="276" r:id="rId20"/>
    <p:sldId id="277" r:id="rId21"/>
    <p:sldId id="272" r:id="rId22"/>
    <p:sldId id="273" r:id="rId23"/>
    <p:sldId id="274" r:id="rId24"/>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30D351BD-8E01-46BD-87C4-67EB7FF24777}" type="datetimeFigureOut">
              <a:rPr lang="pt-PT" smtClean="0"/>
              <a:t>09/10/2019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73046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0D351BD-8E01-46BD-87C4-67EB7FF24777}" type="datetimeFigureOut">
              <a:rPr lang="pt-PT" smtClean="0"/>
              <a:t>09/10/2019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373093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0D351BD-8E01-46BD-87C4-67EB7FF24777}" type="datetimeFigureOut">
              <a:rPr lang="pt-PT" smtClean="0"/>
              <a:t>09/10/2019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29162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0D351BD-8E01-46BD-87C4-67EB7FF24777}" type="datetimeFigureOut">
              <a:rPr lang="pt-PT" smtClean="0"/>
              <a:t>09/10/2019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230232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351BD-8E01-46BD-87C4-67EB7FF24777}" type="datetimeFigureOut">
              <a:rPr lang="pt-PT" smtClean="0"/>
              <a:t>09/10/2019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337951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30D351BD-8E01-46BD-87C4-67EB7FF24777}" type="datetimeFigureOut">
              <a:rPr lang="pt-PT" smtClean="0"/>
              <a:t>09/10/2019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404162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30D351BD-8E01-46BD-87C4-67EB7FF24777}" type="datetimeFigureOut">
              <a:rPr lang="pt-PT" smtClean="0"/>
              <a:t>09/10/2019</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36080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30D351BD-8E01-46BD-87C4-67EB7FF24777}" type="datetimeFigureOut">
              <a:rPr lang="pt-PT" smtClean="0"/>
              <a:t>09/10/2019</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132830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351BD-8E01-46BD-87C4-67EB7FF24777}" type="datetimeFigureOut">
              <a:rPr lang="pt-PT" smtClean="0"/>
              <a:t>09/10/2019</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415088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351BD-8E01-46BD-87C4-67EB7FF24777}" type="datetimeFigureOut">
              <a:rPr lang="pt-PT" smtClean="0"/>
              <a:t>09/10/2019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119050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351BD-8E01-46BD-87C4-67EB7FF24777}" type="datetimeFigureOut">
              <a:rPr lang="pt-PT" smtClean="0"/>
              <a:t>09/10/2019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63C2C36-762E-4A43-AD45-245C9CD0DB20}" type="slidenum">
              <a:rPr lang="pt-PT" smtClean="0"/>
              <a:t>‹#›</a:t>
            </a:fld>
            <a:endParaRPr lang="pt-PT"/>
          </a:p>
        </p:txBody>
      </p:sp>
    </p:spTree>
    <p:extLst>
      <p:ext uri="{BB962C8B-B14F-4D97-AF65-F5344CB8AC3E}">
        <p14:creationId xmlns:p14="http://schemas.microsoft.com/office/powerpoint/2010/main" val="384400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351BD-8E01-46BD-87C4-67EB7FF24777}" type="datetimeFigureOut">
              <a:rPr lang="pt-PT" smtClean="0"/>
              <a:t>09/10/2019</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C2C36-762E-4A43-AD45-245C9CD0DB20}" type="slidenum">
              <a:rPr lang="pt-PT" smtClean="0"/>
              <a:t>‹#›</a:t>
            </a:fld>
            <a:endParaRPr lang="pt-PT"/>
          </a:p>
        </p:txBody>
      </p:sp>
    </p:spTree>
    <p:extLst>
      <p:ext uri="{BB962C8B-B14F-4D97-AF65-F5344CB8AC3E}">
        <p14:creationId xmlns:p14="http://schemas.microsoft.com/office/powerpoint/2010/main" val="2604319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Teoria</a:t>
            </a:r>
            <a:r>
              <a:rPr lang="en-US" b="1" dirty="0" smtClean="0"/>
              <a:t> das </a:t>
            </a:r>
            <a:r>
              <a:rPr lang="en-US" b="1" dirty="0" err="1" smtClean="0"/>
              <a:t>Virtudes</a:t>
            </a:r>
            <a:endParaRPr lang="pt-PT" b="1" dirty="0"/>
          </a:p>
        </p:txBody>
      </p:sp>
      <p:sp>
        <p:nvSpPr>
          <p:cNvPr id="3" name="Subtitle 2"/>
          <p:cNvSpPr>
            <a:spLocks noGrp="1"/>
          </p:cNvSpPr>
          <p:nvPr>
            <p:ph type="subTitle" idx="1"/>
          </p:nvPr>
        </p:nvSpPr>
        <p:spPr/>
        <p:txBody>
          <a:bodyPr/>
          <a:lstStyle/>
          <a:p>
            <a:endParaRPr lang="pt-PT"/>
          </a:p>
        </p:txBody>
      </p:sp>
    </p:spTree>
    <p:extLst>
      <p:ext uri="{BB962C8B-B14F-4D97-AF65-F5344CB8AC3E}">
        <p14:creationId xmlns:p14="http://schemas.microsoft.com/office/powerpoint/2010/main" val="239348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Cinco Componentes das virtudes (4)</a:t>
            </a:r>
            <a:endParaRPr lang="pt-PT" dirty="0"/>
          </a:p>
        </p:txBody>
      </p:sp>
      <p:sp>
        <p:nvSpPr>
          <p:cNvPr id="3" name="Content Placeholder 2"/>
          <p:cNvSpPr>
            <a:spLocks noGrp="1"/>
          </p:cNvSpPr>
          <p:nvPr>
            <p:ph idx="1"/>
          </p:nvPr>
        </p:nvSpPr>
        <p:spPr/>
        <p:txBody>
          <a:bodyPr>
            <a:normAutofit/>
          </a:bodyPr>
          <a:lstStyle/>
          <a:p>
            <a:pPr algn="just"/>
            <a:r>
              <a:rPr lang="pt-PT" sz="3600" b="1" dirty="0" smtClean="0"/>
              <a:t>Inclinação natural para agir bem </a:t>
            </a:r>
            <a:r>
              <a:rPr lang="pt-PT" sz="3600" dirty="0" smtClean="0"/>
              <a:t>– as </a:t>
            </a:r>
            <a:r>
              <a:rPr lang="pt-PT" sz="3600" dirty="0" err="1" smtClean="0"/>
              <a:t>acções</a:t>
            </a:r>
            <a:r>
              <a:rPr lang="pt-PT" sz="3600" dirty="0" smtClean="0"/>
              <a:t> virtuosas surgem naturalmente. Não há necessidade de lutar contra desejos contrários. São </a:t>
            </a:r>
            <a:r>
              <a:rPr lang="pt-PT" sz="3600" dirty="0" err="1" smtClean="0"/>
              <a:t>acções</a:t>
            </a:r>
            <a:r>
              <a:rPr lang="pt-PT" sz="3600" dirty="0" smtClean="0"/>
              <a:t> que correspondem a expressões espontâneas dos desejos mais profundos do agente. </a:t>
            </a:r>
            <a:endParaRPr lang="pt-PT" sz="3600" dirty="0"/>
          </a:p>
        </p:txBody>
      </p:sp>
    </p:spTree>
    <p:extLst>
      <p:ext uri="{BB962C8B-B14F-4D97-AF65-F5344CB8AC3E}">
        <p14:creationId xmlns:p14="http://schemas.microsoft.com/office/powerpoint/2010/main" val="1704142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Cinco Componentes das virtudes (5)</a:t>
            </a:r>
            <a:endParaRPr lang="pt-PT" dirty="0"/>
          </a:p>
        </p:txBody>
      </p:sp>
      <p:sp>
        <p:nvSpPr>
          <p:cNvPr id="3" name="Content Placeholder 2"/>
          <p:cNvSpPr>
            <a:spLocks noGrp="1"/>
          </p:cNvSpPr>
          <p:nvPr>
            <p:ph idx="1"/>
          </p:nvPr>
        </p:nvSpPr>
        <p:spPr/>
        <p:txBody>
          <a:bodyPr>
            <a:normAutofit/>
          </a:bodyPr>
          <a:lstStyle/>
          <a:p>
            <a:pPr algn="just"/>
            <a:r>
              <a:rPr lang="pt-PT" sz="3600" b="1" dirty="0" err="1" smtClean="0"/>
              <a:t>Phronesis</a:t>
            </a:r>
            <a:r>
              <a:rPr lang="pt-PT" sz="3600" b="1" dirty="0" smtClean="0"/>
              <a:t> ou Sabedoria Prática </a:t>
            </a:r>
            <a:r>
              <a:rPr lang="pt-PT" sz="3600" dirty="0" smtClean="0"/>
              <a:t>– A capacidade de raciocinar de forma </a:t>
            </a:r>
            <a:r>
              <a:rPr lang="pt-PT" sz="3600" dirty="0" err="1" smtClean="0"/>
              <a:t>correcta</a:t>
            </a:r>
            <a:r>
              <a:rPr lang="pt-PT" sz="3600" dirty="0" smtClean="0"/>
              <a:t> e de produzir escolhas inteligentes e avisadas. Requer conhecimento e experiência de vida. Resolve conflitos entre virtudes ou regras morais. Age como suplemento à virtude natural e aperfeiçoa a sua componente espontânea. </a:t>
            </a:r>
            <a:endParaRPr lang="pt-PT" sz="3600" dirty="0"/>
          </a:p>
        </p:txBody>
      </p:sp>
    </p:spTree>
    <p:extLst>
      <p:ext uri="{BB962C8B-B14F-4D97-AF65-F5344CB8AC3E}">
        <p14:creationId xmlns:p14="http://schemas.microsoft.com/office/powerpoint/2010/main" val="36035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Natureza</a:t>
            </a:r>
            <a:r>
              <a:rPr lang="en-US" b="1" dirty="0" smtClean="0"/>
              <a:t> da </a:t>
            </a:r>
            <a:r>
              <a:rPr lang="en-US" b="1" dirty="0" err="1" smtClean="0"/>
              <a:t>Teoria</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Qual a natureza da teoria? – Diferencia-se do utilitarismo e do kantismo porque não oferece um guia para a </a:t>
            </a:r>
            <a:r>
              <a:rPr lang="pt-PT" dirty="0" err="1" smtClean="0"/>
              <a:t>acção</a:t>
            </a:r>
            <a:r>
              <a:rPr lang="pt-PT" dirty="0" smtClean="0"/>
              <a:t>/decisão moral, mas uma descrição do que constitui a vida moral. </a:t>
            </a:r>
            <a:r>
              <a:rPr lang="pt-PT" dirty="0" smtClean="0"/>
              <a:t>Não é teleológica nem deontológica. </a:t>
            </a:r>
            <a:endParaRPr lang="pt-PT" dirty="0" smtClean="0"/>
          </a:p>
          <a:p>
            <a:pPr algn="just"/>
            <a:r>
              <a:rPr lang="pt-PT" dirty="0" err="1" smtClean="0"/>
              <a:t>Utilitarianism</a:t>
            </a:r>
            <a:r>
              <a:rPr lang="pt-PT" dirty="0" smtClean="0"/>
              <a:t> </a:t>
            </a:r>
            <a:r>
              <a:rPr lang="pt-PT" dirty="0" err="1" smtClean="0"/>
              <a:t>and</a:t>
            </a:r>
            <a:r>
              <a:rPr lang="pt-PT" dirty="0" smtClean="0"/>
              <a:t> </a:t>
            </a:r>
            <a:r>
              <a:rPr lang="pt-PT" dirty="0" err="1" smtClean="0"/>
              <a:t>Kantianism</a:t>
            </a:r>
            <a:r>
              <a:rPr lang="pt-PT" dirty="0" smtClean="0"/>
              <a:t> </a:t>
            </a:r>
            <a:r>
              <a:rPr lang="pt-PT" dirty="0" err="1" smtClean="0"/>
              <a:t>ask</a:t>
            </a:r>
            <a:r>
              <a:rPr lang="pt-PT" dirty="0" smtClean="0"/>
              <a:t> “</a:t>
            </a:r>
            <a:r>
              <a:rPr lang="pt-PT" dirty="0" err="1" smtClean="0"/>
              <a:t>How</a:t>
            </a:r>
            <a:r>
              <a:rPr lang="pt-PT" dirty="0" smtClean="0"/>
              <a:t> </a:t>
            </a:r>
            <a:r>
              <a:rPr lang="pt-PT" dirty="0" err="1" smtClean="0"/>
              <a:t>should</a:t>
            </a:r>
            <a:r>
              <a:rPr lang="pt-PT" dirty="0" smtClean="0"/>
              <a:t> I </a:t>
            </a:r>
            <a:r>
              <a:rPr lang="pt-PT" dirty="0" err="1" smtClean="0"/>
              <a:t>act</a:t>
            </a:r>
            <a:r>
              <a:rPr lang="pt-PT" dirty="0" smtClean="0"/>
              <a:t>?” – </a:t>
            </a:r>
            <a:r>
              <a:rPr lang="pt-PT" dirty="0" err="1" smtClean="0"/>
              <a:t>Virtue</a:t>
            </a:r>
            <a:r>
              <a:rPr lang="pt-PT" dirty="0" smtClean="0"/>
              <a:t> </a:t>
            </a:r>
            <a:r>
              <a:rPr lang="pt-PT" dirty="0" err="1" smtClean="0"/>
              <a:t>Theory</a:t>
            </a:r>
            <a:r>
              <a:rPr lang="pt-PT" dirty="0" smtClean="0"/>
              <a:t> </a:t>
            </a:r>
            <a:r>
              <a:rPr lang="pt-PT" dirty="0" err="1" smtClean="0"/>
              <a:t>asks</a:t>
            </a:r>
            <a:r>
              <a:rPr lang="pt-PT" dirty="0" smtClean="0"/>
              <a:t> “</a:t>
            </a:r>
            <a:r>
              <a:rPr lang="pt-PT" dirty="0" err="1" smtClean="0"/>
              <a:t>How</a:t>
            </a:r>
            <a:r>
              <a:rPr lang="pt-PT" dirty="0" smtClean="0"/>
              <a:t> </a:t>
            </a:r>
            <a:r>
              <a:rPr lang="pt-PT" dirty="0" err="1" smtClean="0"/>
              <a:t>should</a:t>
            </a:r>
            <a:r>
              <a:rPr lang="pt-PT" dirty="0" smtClean="0"/>
              <a:t> I live </a:t>
            </a:r>
            <a:r>
              <a:rPr lang="pt-PT" dirty="0" err="1" smtClean="0"/>
              <a:t>my</a:t>
            </a:r>
            <a:r>
              <a:rPr lang="pt-PT" dirty="0" smtClean="0"/>
              <a:t> </a:t>
            </a:r>
            <a:r>
              <a:rPr lang="pt-PT" dirty="0" err="1" smtClean="0"/>
              <a:t>life</a:t>
            </a:r>
            <a:r>
              <a:rPr lang="pt-PT" dirty="0" smtClean="0"/>
              <a:t>?”, </a:t>
            </a:r>
            <a:r>
              <a:rPr lang="pt-PT" dirty="0" err="1" smtClean="0"/>
              <a:t>and</a:t>
            </a:r>
            <a:r>
              <a:rPr lang="pt-PT" dirty="0" smtClean="0"/>
              <a:t> “</a:t>
            </a:r>
            <a:r>
              <a:rPr lang="pt-PT" dirty="0" err="1" smtClean="0"/>
              <a:t>What</a:t>
            </a:r>
            <a:r>
              <a:rPr lang="pt-PT" dirty="0" smtClean="0"/>
              <a:t> </a:t>
            </a:r>
            <a:r>
              <a:rPr lang="pt-PT" dirty="0" err="1" smtClean="0"/>
              <a:t>kind</a:t>
            </a:r>
            <a:r>
              <a:rPr lang="pt-PT" dirty="0" smtClean="0"/>
              <a:t> </a:t>
            </a:r>
            <a:r>
              <a:rPr lang="pt-PT" dirty="0" err="1" smtClean="0"/>
              <a:t>of</a:t>
            </a:r>
            <a:r>
              <a:rPr lang="pt-PT" dirty="0" smtClean="0"/>
              <a:t> </a:t>
            </a:r>
            <a:r>
              <a:rPr lang="pt-PT" dirty="0" err="1" smtClean="0"/>
              <a:t>person</a:t>
            </a:r>
            <a:r>
              <a:rPr lang="pt-PT" dirty="0" smtClean="0"/>
              <a:t> </a:t>
            </a:r>
            <a:r>
              <a:rPr lang="pt-PT" dirty="0" err="1" smtClean="0"/>
              <a:t>should</a:t>
            </a:r>
            <a:r>
              <a:rPr lang="pt-PT" dirty="0" smtClean="0"/>
              <a:t> I </a:t>
            </a:r>
            <a:r>
              <a:rPr lang="pt-PT" dirty="0" err="1" smtClean="0"/>
              <a:t>be</a:t>
            </a:r>
            <a:r>
              <a:rPr lang="pt-PT" dirty="0" smtClean="0"/>
              <a:t>?”</a:t>
            </a:r>
          </a:p>
          <a:p>
            <a:pPr algn="just"/>
            <a:r>
              <a:rPr lang="pt-PT" dirty="0" smtClean="0"/>
              <a:t>A teoria </a:t>
            </a:r>
            <a:r>
              <a:rPr lang="pt-PT" dirty="0" err="1" smtClean="0"/>
              <a:t>reflecte</a:t>
            </a:r>
            <a:r>
              <a:rPr lang="pt-PT" dirty="0" smtClean="0"/>
              <a:t> sobre a pessoa na sua integralidade e não apenas sobre os seus </a:t>
            </a:r>
            <a:r>
              <a:rPr lang="pt-PT" dirty="0" err="1" smtClean="0"/>
              <a:t>actos</a:t>
            </a:r>
            <a:r>
              <a:rPr lang="pt-PT" dirty="0" smtClean="0"/>
              <a:t>. A teoria sugere que somos julgados pelo nosso carácter e não por </a:t>
            </a:r>
            <a:r>
              <a:rPr lang="pt-PT" dirty="0" err="1" smtClean="0"/>
              <a:t>actos</a:t>
            </a:r>
            <a:r>
              <a:rPr lang="pt-PT" dirty="0" smtClean="0"/>
              <a:t> específicos. Um indivíduo que tenha desenvolvido bons traços de carácter (virtudes) deve ser considerado uma pessoa moralmente boa. O inverso sucederá com quem desenvolveu maus traços de carácter (vícios). A maior parte de nós tem uma mistura de virtudes e vícios. </a:t>
            </a:r>
          </a:p>
          <a:p>
            <a:endParaRPr lang="pt-PT" dirty="0"/>
          </a:p>
        </p:txBody>
      </p:sp>
    </p:spTree>
    <p:extLst>
      <p:ext uri="{BB962C8B-B14F-4D97-AF65-F5344CB8AC3E}">
        <p14:creationId xmlns:p14="http://schemas.microsoft.com/office/powerpoint/2010/main" val="795160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Identificação</a:t>
            </a:r>
            <a:endParaRPr lang="pt-PT" b="1" dirty="0"/>
          </a:p>
        </p:txBody>
      </p:sp>
      <p:sp>
        <p:nvSpPr>
          <p:cNvPr id="3" name="Content Placeholder 2"/>
          <p:cNvSpPr>
            <a:spLocks noGrp="1"/>
          </p:cNvSpPr>
          <p:nvPr>
            <p:ph idx="1"/>
          </p:nvPr>
        </p:nvSpPr>
        <p:spPr/>
        <p:txBody>
          <a:bodyPr/>
          <a:lstStyle/>
          <a:p>
            <a:pPr algn="just"/>
            <a:r>
              <a:rPr lang="pt-PT" dirty="0"/>
              <a:t>Quando um gerente de </a:t>
            </a:r>
            <a:r>
              <a:rPr lang="pt-PT" dirty="0" smtClean="0"/>
              <a:t>uma loja desenvolve os seus negócios </a:t>
            </a:r>
            <a:r>
              <a:rPr lang="pt-PT" dirty="0"/>
              <a:t>de maneira </a:t>
            </a:r>
            <a:r>
              <a:rPr lang="pt-PT" dirty="0" smtClean="0"/>
              <a:t>honesta porque </a:t>
            </a:r>
            <a:r>
              <a:rPr lang="pt-PT" dirty="0"/>
              <a:t>esta é uma boa maneira de </a:t>
            </a:r>
            <a:r>
              <a:rPr lang="pt-PT" dirty="0" smtClean="0"/>
              <a:t>atrair e manter  clientes, mas também de maximizar os seus lucros</a:t>
            </a:r>
            <a:r>
              <a:rPr lang="pt-PT" dirty="0"/>
              <a:t>, </a:t>
            </a:r>
            <a:r>
              <a:rPr lang="pt-PT" dirty="0" smtClean="0"/>
              <a:t>teremos dificuldade em dizer </a:t>
            </a:r>
            <a:r>
              <a:rPr lang="pt-PT" dirty="0"/>
              <a:t>que </a:t>
            </a:r>
            <a:r>
              <a:rPr lang="pt-PT" dirty="0" smtClean="0"/>
              <a:t>ele está a agir </a:t>
            </a:r>
            <a:r>
              <a:rPr lang="pt-PT" dirty="0"/>
              <a:t>honestamente, ou que ele é um homem </a:t>
            </a:r>
            <a:r>
              <a:rPr lang="pt-PT" dirty="0" smtClean="0"/>
              <a:t>honesto. Os indivíduos virtuosos estão para lá das suas </a:t>
            </a:r>
            <a:r>
              <a:rPr lang="pt-PT" dirty="0" err="1" smtClean="0"/>
              <a:t>acções</a:t>
            </a:r>
            <a:r>
              <a:rPr lang="pt-PT" dirty="0" smtClean="0"/>
              <a:t> e mais ligados a uma definição do que é o seu verdadeiro carácter. </a:t>
            </a:r>
            <a:endParaRPr lang="pt-PT" dirty="0"/>
          </a:p>
        </p:txBody>
      </p:sp>
    </p:spTree>
    <p:extLst>
      <p:ext uri="{BB962C8B-B14F-4D97-AF65-F5344CB8AC3E}">
        <p14:creationId xmlns:p14="http://schemas.microsoft.com/office/powerpoint/2010/main" val="64289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Origens</a:t>
            </a:r>
            <a:endParaRPr lang="pt-PT" b="1" dirty="0"/>
          </a:p>
        </p:txBody>
      </p:sp>
      <p:sp>
        <p:nvSpPr>
          <p:cNvPr id="3" name="Content Placeholder 2"/>
          <p:cNvSpPr>
            <a:spLocks noGrp="1"/>
          </p:cNvSpPr>
          <p:nvPr>
            <p:ph idx="1"/>
          </p:nvPr>
        </p:nvSpPr>
        <p:spPr/>
        <p:txBody>
          <a:bodyPr>
            <a:normAutofit/>
          </a:bodyPr>
          <a:lstStyle/>
          <a:p>
            <a:pPr algn="just"/>
            <a:r>
              <a:rPr lang="pt-PT" sz="3200" dirty="0" smtClean="0"/>
              <a:t>Em Platão, ser virtuoso é a realização do bem maior dos humanos e corresponde ao cultivo certo da alma. Há uma felicidade a ganhar que resulta da perseguição da virtude. A temperança, a coragem, a sabedoria e a justiça (virtudes cardinais) são centrais. Estas virtudes articulam-se e trabalham em conjunto. Não é suficiente o dirigir-se por uma. Quando existe equilíbrio entre estas virtudes é-se uma boa pessoa. </a:t>
            </a:r>
            <a:endParaRPr lang="pt-PT" sz="3200" dirty="0"/>
          </a:p>
        </p:txBody>
      </p:sp>
    </p:spTree>
    <p:extLst>
      <p:ext uri="{BB962C8B-B14F-4D97-AF65-F5344CB8AC3E}">
        <p14:creationId xmlns:p14="http://schemas.microsoft.com/office/powerpoint/2010/main" val="126289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Aristóteles</a:t>
            </a:r>
            <a:r>
              <a:rPr lang="en-US" b="1" dirty="0" smtClean="0"/>
              <a:t> (1)</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Filósofo nuclear para a teoria da virtude – o fim último da </a:t>
            </a:r>
            <a:r>
              <a:rPr lang="pt-PT" dirty="0" err="1" smtClean="0"/>
              <a:t>actividade</a:t>
            </a:r>
            <a:r>
              <a:rPr lang="pt-PT" dirty="0" smtClean="0"/>
              <a:t> humana é a </a:t>
            </a:r>
            <a:r>
              <a:rPr lang="pt-PT" dirty="0" err="1" smtClean="0"/>
              <a:t>eudaimonia</a:t>
            </a:r>
            <a:r>
              <a:rPr lang="pt-PT" dirty="0" smtClean="0"/>
              <a:t> (</a:t>
            </a:r>
            <a:r>
              <a:rPr lang="pt-PT" b="1" dirty="0" smtClean="0"/>
              <a:t>florescimento humano</a:t>
            </a:r>
            <a:r>
              <a:rPr lang="pt-PT" dirty="0" smtClean="0"/>
              <a:t>). Discute os traços de carácter de uma pessoa que pode atingir a </a:t>
            </a:r>
            <a:r>
              <a:rPr lang="pt-PT" dirty="0" err="1" smtClean="0"/>
              <a:t>eudaimonia</a:t>
            </a:r>
            <a:r>
              <a:rPr lang="pt-PT" dirty="0" smtClean="0"/>
              <a:t>. As virtudes que moldam o carácter humano e por consequência os seus </a:t>
            </a:r>
            <a:r>
              <a:rPr lang="pt-PT" dirty="0" err="1" smtClean="0"/>
              <a:t>actos</a:t>
            </a:r>
            <a:r>
              <a:rPr lang="pt-PT" dirty="0" smtClean="0"/>
              <a:t> são centradas no agente moral. </a:t>
            </a:r>
            <a:r>
              <a:rPr lang="pt-PT" b="1" dirty="0" err="1" smtClean="0"/>
              <a:t>Aretê</a:t>
            </a:r>
            <a:r>
              <a:rPr lang="pt-PT" b="1" dirty="0" smtClean="0"/>
              <a:t> </a:t>
            </a:r>
            <a:r>
              <a:rPr lang="pt-PT" dirty="0" smtClean="0"/>
              <a:t>– excelência do carácter da pessoa. O homem moral é um homem de virtude. A virtude não é o oposto do vício porque ela é uma média entre dois extremos – um meio caminho. A coragem é a média entre a cobardia e o bravado de um louco. Encontrar esta via intermédia é a chave para conduzir uma vida moral. A virtude reside na média dourada, o que envolve o encontro do equilíbrio entre dois extremos. Esta é a melhor forma de viver em sociedade (polis) porque os extremos de carácter (deficiência e excesso) são perniciosos e correspondem a vícios. </a:t>
            </a:r>
            <a:endParaRPr lang="pt-PT" dirty="0"/>
          </a:p>
        </p:txBody>
      </p:sp>
    </p:spTree>
    <p:extLst>
      <p:ext uri="{BB962C8B-B14F-4D97-AF65-F5344CB8AC3E}">
        <p14:creationId xmlns:p14="http://schemas.microsoft.com/office/powerpoint/2010/main" val="1677149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Aristóteles</a:t>
            </a:r>
            <a:r>
              <a:rPr lang="en-US" b="1" dirty="0" smtClean="0"/>
              <a:t> (2)</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A média não é sempre a mesma e depende das circunstâncias. É necessário aplicar a </a:t>
            </a:r>
            <a:r>
              <a:rPr lang="pt-PT" b="1" dirty="0" err="1" smtClean="0"/>
              <a:t>phronesis</a:t>
            </a:r>
            <a:r>
              <a:rPr lang="pt-PT" b="1" dirty="0" smtClean="0"/>
              <a:t> (sabedoria prática para decidir sobre o curso </a:t>
            </a:r>
            <a:r>
              <a:rPr lang="pt-PT" b="1" dirty="0" err="1" smtClean="0"/>
              <a:t>correcto</a:t>
            </a:r>
            <a:r>
              <a:rPr lang="pt-PT" b="1" dirty="0" smtClean="0"/>
              <a:t> de </a:t>
            </a:r>
            <a:r>
              <a:rPr lang="pt-PT" b="1" dirty="0" err="1" smtClean="0"/>
              <a:t>acção</a:t>
            </a:r>
            <a:r>
              <a:rPr lang="pt-PT" dirty="0" smtClean="0"/>
              <a:t>). A </a:t>
            </a:r>
            <a:r>
              <a:rPr lang="pt-PT" dirty="0" err="1" smtClean="0"/>
              <a:t>phronesis</a:t>
            </a:r>
            <a:r>
              <a:rPr lang="pt-PT" dirty="0" smtClean="0"/>
              <a:t> adquire-se com a maturidade e à medida que nos afastamos das regras e exigências das figuras de autoridade e desenvolvemos uma moralidade mais autónoma e centrada em virtudes morais. Para Aristóteles existem várias virtudes – as virtudes intelectuais são desenvolvidas pela formação e educação. Tornar-se virtuoso é como aprender a tocar um instrumento musical – há necessidade de ensino e de prática. As virtudes morais dependem do hábito – o hábito de ser generoso supera o dizer-se que se deve ser generoso. Todas as pessoas têm o potencial para desenvolver virtudes morais e intelectuais, mas apenas alguns são capazes de o fazer. Dependem de </a:t>
            </a:r>
            <a:r>
              <a:rPr lang="pt-PT" dirty="0" err="1" smtClean="0"/>
              <a:t>factores</a:t>
            </a:r>
            <a:r>
              <a:rPr lang="pt-PT" dirty="0" smtClean="0"/>
              <a:t> sociais – como se foi criado e onde se vive. </a:t>
            </a:r>
            <a:endParaRPr lang="pt-PT" dirty="0"/>
          </a:p>
        </p:txBody>
      </p:sp>
    </p:spTree>
    <p:extLst>
      <p:ext uri="{BB962C8B-B14F-4D97-AF65-F5344CB8AC3E}">
        <p14:creationId xmlns:p14="http://schemas.microsoft.com/office/powerpoint/2010/main" val="137416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Aristóteles (3)</a:t>
            </a:r>
            <a:endParaRPr lang="pt-PT" b="1" dirty="0"/>
          </a:p>
        </p:txBody>
      </p:sp>
      <p:sp>
        <p:nvSpPr>
          <p:cNvPr id="3" name="Content Placeholder 2"/>
          <p:cNvSpPr>
            <a:spLocks noGrp="1"/>
          </p:cNvSpPr>
          <p:nvPr>
            <p:ph idx="1"/>
          </p:nvPr>
        </p:nvSpPr>
        <p:spPr/>
        <p:txBody>
          <a:bodyPr/>
          <a:lstStyle/>
          <a:p>
            <a:pPr algn="just"/>
            <a:r>
              <a:rPr lang="pt-PT" dirty="0" smtClean="0"/>
              <a:t>A </a:t>
            </a:r>
            <a:r>
              <a:rPr lang="pt-PT" dirty="0" err="1" smtClean="0"/>
              <a:t>eudaimonia</a:t>
            </a:r>
            <a:r>
              <a:rPr lang="pt-PT" dirty="0" smtClean="0"/>
              <a:t> é atingida quando alguém usa bem a sua razão. A razão é a virtude humana suprema. A razão é prática e envolve quer a compreensão quer a resposta. Tornamo-nos virtuosos ao praticar a virtude. Somos pacientes praticando a paciência e somos corajosos através da prática de </a:t>
            </a:r>
            <a:r>
              <a:rPr lang="pt-PT" dirty="0" err="1" smtClean="0"/>
              <a:t>actos</a:t>
            </a:r>
            <a:r>
              <a:rPr lang="pt-PT" dirty="0" smtClean="0"/>
              <a:t> corajosos. A vida virtuosa é uma vida feliz. Agir de acordo com a virtude é causa de bem-estar. As virtudes implicam a criação de padrões de </a:t>
            </a:r>
            <a:r>
              <a:rPr lang="pt-PT" dirty="0" err="1" smtClean="0"/>
              <a:t>acção</a:t>
            </a:r>
            <a:r>
              <a:rPr lang="pt-PT" dirty="0" smtClean="0"/>
              <a:t>, ou seja, regularidades. Praticar uma boa (má) </a:t>
            </a:r>
            <a:r>
              <a:rPr lang="pt-PT" dirty="0" err="1" smtClean="0"/>
              <a:t>acção</a:t>
            </a:r>
            <a:r>
              <a:rPr lang="pt-PT" dirty="0" smtClean="0"/>
              <a:t> produz um padrão comportamental que conduz a efeitos de escalada que se tornam melhores (piores) do que o original – efeitos de </a:t>
            </a:r>
            <a:r>
              <a:rPr lang="pt-PT" dirty="0" err="1" smtClean="0"/>
              <a:t>slippery</a:t>
            </a:r>
            <a:r>
              <a:rPr lang="pt-PT" dirty="0" smtClean="0"/>
              <a:t> </a:t>
            </a:r>
            <a:r>
              <a:rPr lang="pt-PT" dirty="0" err="1" smtClean="0"/>
              <a:t>slope</a:t>
            </a:r>
            <a:r>
              <a:rPr lang="pt-PT" dirty="0" smtClean="0"/>
              <a:t> ou de </a:t>
            </a:r>
            <a:r>
              <a:rPr lang="pt-PT" dirty="0" err="1" smtClean="0"/>
              <a:t>spillover</a:t>
            </a:r>
            <a:r>
              <a:rPr lang="pt-PT" dirty="0" smtClean="0"/>
              <a:t>. </a:t>
            </a:r>
            <a:endParaRPr lang="pt-PT" dirty="0"/>
          </a:p>
        </p:txBody>
      </p:sp>
    </p:spTree>
    <p:extLst>
      <p:ext uri="{BB962C8B-B14F-4D97-AF65-F5344CB8AC3E}">
        <p14:creationId xmlns:p14="http://schemas.microsoft.com/office/powerpoint/2010/main" val="1778429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Role Models</a:t>
            </a:r>
            <a:endParaRPr lang="pt-PT" b="1" dirty="0"/>
          </a:p>
        </p:txBody>
      </p:sp>
      <p:sp>
        <p:nvSpPr>
          <p:cNvPr id="3" name="Content Placeholder 2"/>
          <p:cNvSpPr>
            <a:spLocks noGrp="1"/>
          </p:cNvSpPr>
          <p:nvPr>
            <p:ph idx="1"/>
          </p:nvPr>
        </p:nvSpPr>
        <p:spPr/>
        <p:txBody>
          <a:bodyPr/>
          <a:lstStyle/>
          <a:p>
            <a:pPr algn="just"/>
            <a:r>
              <a:rPr lang="en-US" dirty="0" smtClean="0"/>
              <a:t>A </a:t>
            </a:r>
            <a:r>
              <a:rPr lang="en-US" dirty="0" err="1" smtClean="0"/>
              <a:t>virtude</a:t>
            </a:r>
            <a:r>
              <a:rPr lang="en-US" dirty="0" smtClean="0"/>
              <a:t> </a:t>
            </a:r>
            <a:r>
              <a:rPr lang="en-US" dirty="0" err="1" smtClean="0"/>
              <a:t>pode</a:t>
            </a:r>
            <a:r>
              <a:rPr lang="en-US" dirty="0" smtClean="0"/>
              <a:t> </a:t>
            </a:r>
            <a:r>
              <a:rPr lang="en-US" dirty="0" err="1" smtClean="0"/>
              <a:t>resultar</a:t>
            </a:r>
            <a:r>
              <a:rPr lang="en-US" dirty="0" smtClean="0"/>
              <a:t> de role models e de </a:t>
            </a:r>
            <a:r>
              <a:rPr lang="en-US" dirty="0" err="1" smtClean="0"/>
              <a:t>seguir</a:t>
            </a:r>
            <a:r>
              <a:rPr lang="en-US" dirty="0" smtClean="0"/>
              <a:t> </a:t>
            </a:r>
            <a:r>
              <a:rPr lang="en-US" dirty="0" err="1" smtClean="0"/>
              <a:t>exemplos</a:t>
            </a:r>
            <a:r>
              <a:rPr lang="en-US" dirty="0" smtClean="0"/>
              <a:t> </a:t>
            </a:r>
            <a:r>
              <a:rPr lang="en-US" dirty="0" err="1" smtClean="0"/>
              <a:t>fixados</a:t>
            </a:r>
            <a:r>
              <a:rPr lang="en-US" dirty="0" smtClean="0"/>
              <a:t> </a:t>
            </a:r>
            <a:r>
              <a:rPr lang="en-US" dirty="0" err="1" smtClean="0"/>
              <a:t>por</a:t>
            </a:r>
            <a:r>
              <a:rPr lang="en-US" dirty="0" smtClean="0"/>
              <a:t> </a:t>
            </a:r>
            <a:r>
              <a:rPr lang="en-US" dirty="0" err="1" smtClean="0"/>
              <a:t>pessoas</a:t>
            </a:r>
            <a:r>
              <a:rPr lang="en-US" dirty="0" smtClean="0"/>
              <a:t> </a:t>
            </a:r>
            <a:r>
              <a:rPr lang="en-US" dirty="0" err="1" smtClean="0"/>
              <a:t>tidas</a:t>
            </a:r>
            <a:r>
              <a:rPr lang="en-US" dirty="0" smtClean="0"/>
              <a:t> </a:t>
            </a:r>
            <a:r>
              <a:rPr lang="en-US" dirty="0" err="1" smtClean="0"/>
              <a:t>por</a:t>
            </a:r>
            <a:r>
              <a:rPr lang="en-US" dirty="0" smtClean="0"/>
              <a:t> </a:t>
            </a:r>
            <a:r>
              <a:rPr lang="en-US" dirty="0" err="1" smtClean="0"/>
              <a:t>virtuosas</a:t>
            </a:r>
            <a:r>
              <a:rPr lang="en-US" dirty="0" smtClean="0"/>
              <a:t>? A </a:t>
            </a:r>
            <a:r>
              <a:rPr lang="en-US" dirty="0" err="1" smtClean="0"/>
              <a:t>virtude</a:t>
            </a:r>
            <a:r>
              <a:rPr lang="en-US" dirty="0" smtClean="0"/>
              <a:t> </a:t>
            </a:r>
            <a:r>
              <a:rPr lang="en-US" dirty="0" err="1" smtClean="0"/>
              <a:t>não</a:t>
            </a:r>
            <a:r>
              <a:rPr lang="en-US" dirty="0" smtClean="0"/>
              <a:t> é a </a:t>
            </a:r>
            <a:r>
              <a:rPr lang="en-US" dirty="0" err="1" smtClean="0"/>
              <a:t>perfeição</a:t>
            </a:r>
            <a:r>
              <a:rPr lang="en-US" dirty="0" smtClean="0"/>
              <a:t>. </a:t>
            </a:r>
          </a:p>
          <a:p>
            <a:pPr algn="just"/>
            <a:r>
              <a:rPr lang="en-US" dirty="0" smtClean="0"/>
              <a:t>“[We] both are and are not inclined to think that the harder a man finds it to act virtuously the more virtue he shows if he does act well. For on the one hand great virtue is needed where it is particularly hard to act virtuously; yet on the other it could be argued that difficulty in acting virtuously shows that the agent is imperfect in virtue.”</a:t>
            </a:r>
          </a:p>
          <a:p>
            <a:pPr marL="0" indent="0" algn="just">
              <a:buNone/>
            </a:pPr>
            <a:r>
              <a:rPr lang="en-US" dirty="0" smtClean="0"/>
              <a:t>				Philippa Foot, “Virtues and Vices”</a:t>
            </a:r>
          </a:p>
          <a:p>
            <a:endParaRPr lang="pt-PT" dirty="0"/>
          </a:p>
        </p:txBody>
      </p:sp>
    </p:spTree>
    <p:extLst>
      <p:ext uri="{BB962C8B-B14F-4D97-AF65-F5344CB8AC3E}">
        <p14:creationId xmlns:p14="http://schemas.microsoft.com/office/powerpoint/2010/main" val="78704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a:t>
            </a:r>
            <a:r>
              <a:rPr lang="en-US" b="1" dirty="0" err="1" smtClean="0"/>
              <a:t>Análise</a:t>
            </a:r>
            <a:r>
              <a:rPr lang="en-US" b="1" dirty="0" smtClean="0"/>
              <a:t> de Foot</a:t>
            </a:r>
            <a:endParaRPr lang="pt-PT" b="1" dirty="0"/>
          </a:p>
        </p:txBody>
      </p:sp>
      <p:sp>
        <p:nvSpPr>
          <p:cNvPr id="3" name="Content Placeholder 2"/>
          <p:cNvSpPr>
            <a:spLocks noGrp="1"/>
          </p:cNvSpPr>
          <p:nvPr>
            <p:ph idx="1"/>
          </p:nvPr>
        </p:nvSpPr>
        <p:spPr/>
        <p:txBody>
          <a:bodyPr>
            <a:normAutofit/>
          </a:bodyPr>
          <a:lstStyle/>
          <a:p>
            <a:r>
              <a:rPr lang="pt-PT" dirty="0"/>
              <a:t>“O dilema só pode ser resolvido </a:t>
            </a:r>
            <a:r>
              <a:rPr lang="pt-PT" dirty="0" smtClean="0"/>
              <a:t>quando paramos </a:t>
            </a:r>
            <a:r>
              <a:rPr lang="pt-PT" dirty="0"/>
              <a:t>de falar sobre as dificuldades </a:t>
            </a:r>
            <a:r>
              <a:rPr lang="pt-PT" dirty="0" smtClean="0"/>
              <a:t>que se colocam no </a:t>
            </a:r>
            <a:r>
              <a:rPr lang="pt-PT" dirty="0"/>
              <a:t>caminho da ação virtuosa como se fossem </a:t>
            </a:r>
            <a:r>
              <a:rPr lang="pt-PT" dirty="0" smtClean="0"/>
              <a:t>de apenas </a:t>
            </a:r>
            <a:r>
              <a:rPr lang="pt-PT" dirty="0"/>
              <a:t>um tipo</a:t>
            </a:r>
            <a:r>
              <a:rPr lang="pt-PT" dirty="0" smtClean="0"/>
              <a:t>.”</a:t>
            </a:r>
          </a:p>
          <a:p>
            <a:r>
              <a:rPr lang="pt-PT" dirty="0" smtClean="0"/>
              <a:t>Considere-se o </a:t>
            </a:r>
            <a:r>
              <a:rPr lang="pt-PT" dirty="0"/>
              <a:t>seguinte:</a:t>
            </a:r>
          </a:p>
          <a:p>
            <a:r>
              <a:rPr lang="pt-PT" dirty="0" smtClean="0"/>
              <a:t>Uma </a:t>
            </a:r>
            <a:r>
              <a:rPr lang="pt-PT" dirty="0"/>
              <a:t>mulher encontra </a:t>
            </a:r>
            <a:r>
              <a:rPr lang="pt-PT" dirty="0" smtClean="0"/>
              <a:t>uma carteira cheia de dinheiro </a:t>
            </a:r>
            <a:r>
              <a:rPr lang="pt-PT" dirty="0"/>
              <a:t>na rua </a:t>
            </a:r>
            <a:r>
              <a:rPr lang="pt-PT" dirty="0" smtClean="0"/>
              <a:t>e </a:t>
            </a:r>
            <a:r>
              <a:rPr lang="pt-PT" dirty="0"/>
              <a:t>é </a:t>
            </a:r>
            <a:r>
              <a:rPr lang="pt-PT" dirty="0" smtClean="0"/>
              <a:t>tentada </a:t>
            </a:r>
            <a:r>
              <a:rPr lang="pt-PT" dirty="0"/>
              <a:t>a </a:t>
            </a:r>
            <a:r>
              <a:rPr lang="pt-PT" dirty="0" smtClean="0"/>
              <a:t>levá-la porque</a:t>
            </a:r>
            <a:r>
              <a:rPr lang="pt-PT" dirty="0"/>
              <a:t>…</a:t>
            </a:r>
          </a:p>
          <a:p>
            <a:r>
              <a:rPr lang="pt-PT" dirty="0" smtClean="0"/>
              <a:t>a</a:t>
            </a:r>
            <a:r>
              <a:rPr lang="pt-PT" dirty="0"/>
              <a:t>) ela é uma mãe solteira pobre com </a:t>
            </a:r>
            <a:r>
              <a:rPr lang="pt-PT" dirty="0" smtClean="0"/>
              <a:t>fome e com  crianças </a:t>
            </a:r>
            <a:r>
              <a:rPr lang="pt-PT" dirty="0"/>
              <a:t>em </a:t>
            </a:r>
            <a:r>
              <a:rPr lang="pt-PT" dirty="0" smtClean="0"/>
              <a:t>casa.</a:t>
            </a:r>
            <a:endParaRPr lang="pt-PT" dirty="0"/>
          </a:p>
          <a:p>
            <a:r>
              <a:rPr lang="pt-PT" dirty="0" smtClean="0"/>
              <a:t>b</a:t>
            </a:r>
            <a:r>
              <a:rPr lang="pt-PT" dirty="0"/>
              <a:t>) ela </a:t>
            </a:r>
            <a:r>
              <a:rPr lang="pt-PT" dirty="0" smtClean="0"/>
              <a:t>está num processo de luta </a:t>
            </a:r>
            <a:r>
              <a:rPr lang="pt-PT" dirty="0"/>
              <a:t>contra a </a:t>
            </a:r>
            <a:r>
              <a:rPr lang="pt-PT" dirty="0" smtClean="0"/>
              <a:t>cleptomania.</a:t>
            </a:r>
            <a:endParaRPr lang="pt-PT" dirty="0"/>
          </a:p>
        </p:txBody>
      </p:sp>
    </p:spTree>
    <p:extLst>
      <p:ext uri="{BB962C8B-B14F-4D97-AF65-F5344CB8AC3E}">
        <p14:creationId xmlns:p14="http://schemas.microsoft.com/office/powerpoint/2010/main" val="376996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Ponto de </a:t>
            </a:r>
            <a:r>
              <a:rPr lang="en-US" b="1" dirty="0" err="1" smtClean="0"/>
              <a:t>Partida</a:t>
            </a:r>
            <a:endParaRPr lang="pt-PT" b="1" dirty="0"/>
          </a:p>
        </p:txBody>
      </p:sp>
      <p:sp>
        <p:nvSpPr>
          <p:cNvPr id="3" name="Content Placeholder 2"/>
          <p:cNvSpPr>
            <a:spLocks noGrp="1"/>
          </p:cNvSpPr>
          <p:nvPr>
            <p:ph idx="1"/>
          </p:nvPr>
        </p:nvSpPr>
        <p:spPr/>
        <p:txBody>
          <a:bodyPr>
            <a:noAutofit/>
          </a:bodyPr>
          <a:lstStyle/>
          <a:p>
            <a:pPr algn="just"/>
            <a:r>
              <a:rPr lang="pt-PT" sz="3600" dirty="0"/>
              <a:t>Não estamos preocupados em saber o que é </a:t>
            </a:r>
            <a:r>
              <a:rPr lang="pt-PT" sz="3600" dirty="0" smtClean="0"/>
              <a:t>a bondade</a:t>
            </a:r>
            <a:r>
              <a:rPr lang="pt-PT" sz="3600" dirty="0"/>
              <a:t>, mas como nos tornar pessoas boas, pois, caso contrário, </a:t>
            </a:r>
            <a:r>
              <a:rPr lang="pt-PT" sz="3600" dirty="0" smtClean="0"/>
              <a:t>a nossa </a:t>
            </a:r>
            <a:r>
              <a:rPr lang="pt-PT" sz="3600" dirty="0"/>
              <a:t>investigação seria </a:t>
            </a:r>
            <a:r>
              <a:rPr lang="pt-PT" sz="3600" dirty="0" smtClean="0"/>
              <a:t>inútil</a:t>
            </a:r>
            <a:r>
              <a:rPr lang="pt-PT" sz="3600" dirty="0"/>
              <a:t> </a:t>
            </a:r>
            <a:r>
              <a:rPr lang="pt-PT" sz="3600" dirty="0" smtClean="0"/>
              <a:t>(Aristóteles, Ética a Nicómaco). </a:t>
            </a:r>
          </a:p>
          <a:p>
            <a:pPr algn="just"/>
            <a:r>
              <a:rPr lang="pt-PT" sz="3600" dirty="0" smtClean="0"/>
              <a:t>A </a:t>
            </a:r>
            <a:r>
              <a:rPr lang="pt-PT" sz="3600" dirty="0"/>
              <a:t>condição ética não é a condição de ter uma certa teoria </a:t>
            </a:r>
            <a:r>
              <a:rPr lang="pt-PT" sz="3600" dirty="0" err="1" smtClean="0"/>
              <a:t>correcta</a:t>
            </a:r>
            <a:r>
              <a:rPr lang="pt-PT" sz="3600" dirty="0"/>
              <a:t>; </a:t>
            </a:r>
            <a:r>
              <a:rPr lang="pt-PT" sz="3600" dirty="0" smtClean="0"/>
              <a:t>pelo contrário, </a:t>
            </a:r>
            <a:r>
              <a:rPr lang="pt-PT" sz="3600" dirty="0"/>
              <a:t>a condição ética </a:t>
            </a:r>
            <a:r>
              <a:rPr lang="pt-PT" sz="3600" dirty="0" smtClean="0"/>
              <a:t>é ter um certo carácter (</a:t>
            </a:r>
            <a:r>
              <a:rPr lang="pt-PT" sz="3600" dirty="0" err="1" smtClean="0"/>
              <a:t>Alasdair</a:t>
            </a:r>
            <a:r>
              <a:rPr lang="pt-PT" sz="3600" dirty="0" smtClean="0"/>
              <a:t> </a:t>
            </a:r>
            <a:r>
              <a:rPr lang="pt-PT" sz="3600" dirty="0" err="1"/>
              <a:t>MacIntryre</a:t>
            </a:r>
            <a:r>
              <a:rPr lang="pt-PT" sz="3600" dirty="0"/>
              <a:t>, </a:t>
            </a:r>
            <a:r>
              <a:rPr lang="pt-PT" sz="3600" dirty="0" smtClean="0"/>
              <a:t>Depois da Virtude).</a:t>
            </a:r>
            <a:endParaRPr lang="pt-PT" sz="3600" dirty="0"/>
          </a:p>
        </p:txBody>
      </p:sp>
    </p:spTree>
    <p:extLst>
      <p:ext uri="{BB962C8B-B14F-4D97-AF65-F5344CB8AC3E}">
        <p14:creationId xmlns:p14="http://schemas.microsoft.com/office/powerpoint/2010/main" val="4254049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Circunstâncias</a:t>
            </a:r>
            <a:r>
              <a:rPr lang="en-US" b="1" dirty="0" smtClean="0"/>
              <a:t> Vs. </a:t>
            </a:r>
            <a:r>
              <a:rPr lang="en-US" b="1" dirty="0" err="1" smtClean="0"/>
              <a:t>Carácter</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Em </a:t>
            </a:r>
            <a:r>
              <a:rPr lang="pt-PT" dirty="0"/>
              <a:t>(a) são as circunstâncias da </a:t>
            </a:r>
            <a:r>
              <a:rPr lang="pt-PT" dirty="0" smtClean="0"/>
              <a:t>vida mulher </a:t>
            </a:r>
            <a:r>
              <a:rPr lang="pt-PT" dirty="0"/>
              <a:t>que fazem com </a:t>
            </a:r>
            <a:r>
              <a:rPr lang="pt-PT" dirty="0" smtClean="0"/>
              <a:t>que seja difícil  </a:t>
            </a:r>
            <a:r>
              <a:rPr lang="pt-PT" dirty="0"/>
              <a:t>agir </a:t>
            </a:r>
            <a:r>
              <a:rPr lang="pt-PT" dirty="0" err="1" smtClean="0"/>
              <a:t>correctamente</a:t>
            </a:r>
            <a:r>
              <a:rPr lang="pt-PT" dirty="0" smtClean="0"/>
              <a:t>. Para além </a:t>
            </a:r>
            <a:r>
              <a:rPr lang="pt-PT" dirty="0"/>
              <a:t>disso, um </a:t>
            </a:r>
            <a:r>
              <a:rPr lang="pt-PT" dirty="0" err="1" smtClean="0"/>
              <a:t>factor</a:t>
            </a:r>
            <a:r>
              <a:rPr lang="pt-PT" dirty="0" smtClean="0"/>
              <a:t> </a:t>
            </a:r>
            <a:r>
              <a:rPr lang="pt-PT" dirty="0"/>
              <a:t>importante que contribui para </a:t>
            </a:r>
            <a:r>
              <a:rPr lang="pt-PT" dirty="0" smtClean="0"/>
              <a:t>a dificuldade </a:t>
            </a:r>
            <a:r>
              <a:rPr lang="pt-PT" dirty="0"/>
              <a:t>é o amor e a preocupação </a:t>
            </a:r>
            <a:r>
              <a:rPr lang="pt-PT" dirty="0" smtClean="0"/>
              <a:t>para com os </a:t>
            </a:r>
            <a:r>
              <a:rPr lang="pt-PT" dirty="0"/>
              <a:t>seus </a:t>
            </a:r>
            <a:r>
              <a:rPr lang="pt-PT" dirty="0" smtClean="0"/>
              <a:t>filhos, o </a:t>
            </a:r>
            <a:r>
              <a:rPr lang="pt-PT" dirty="0"/>
              <a:t>que é um sinal de virtude.</a:t>
            </a:r>
          </a:p>
          <a:p>
            <a:pPr algn="just"/>
            <a:r>
              <a:rPr lang="pt-PT" dirty="0" smtClean="0"/>
              <a:t>Neste caso, podemos </a:t>
            </a:r>
            <a:r>
              <a:rPr lang="pt-PT" dirty="0"/>
              <a:t>imaginar que mesmo alguém com plena </a:t>
            </a:r>
            <a:r>
              <a:rPr lang="pt-PT" dirty="0" smtClean="0"/>
              <a:t>virtude acharia </a:t>
            </a:r>
            <a:r>
              <a:rPr lang="pt-PT" dirty="0"/>
              <a:t>esta situação difícil. De </a:t>
            </a:r>
            <a:r>
              <a:rPr lang="pt-PT" dirty="0" smtClean="0"/>
              <a:t>facto</a:t>
            </a:r>
            <a:r>
              <a:rPr lang="pt-PT" dirty="0"/>
              <a:t>, </a:t>
            </a:r>
            <a:r>
              <a:rPr lang="pt-PT" dirty="0" smtClean="0"/>
              <a:t>podemos até ter uma visão  menos positiva da </a:t>
            </a:r>
            <a:r>
              <a:rPr lang="pt-PT" dirty="0"/>
              <a:t>mulher se ela não </a:t>
            </a:r>
            <a:r>
              <a:rPr lang="pt-PT" dirty="0" smtClean="0"/>
              <a:t>tivesse sido </a:t>
            </a:r>
            <a:r>
              <a:rPr lang="pt-PT" dirty="0"/>
              <a:t>tentada </a:t>
            </a:r>
            <a:r>
              <a:rPr lang="pt-PT" dirty="0" smtClean="0"/>
              <a:t>pela carteira. </a:t>
            </a:r>
          </a:p>
          <a:p>
            <a:pPr algn="just"/>
            <a:r>
              <a:rPr lang="pt-PT" dirty="0"/>
              <a:t>Em (b) é o caráter vicioso da mulher que torna difícil a </a:t>
            </a:r>
            <a:r>
              <a:rPr lang="pt-PT" dirty="0" err="1"/>
              <a:t>acção</a:t>
            </a:r>
            <a:r>
              <a:rPr lang="pt-PT" dirty="0"/>
              <a:t> </a:t>
            </a:r>
            <a:r>
              <a:rPr lang="pt-PT" dirty="0" err="1"/>
              <a:t>correcta</a:t>
            </a:r>
            <a:r>
              <a:rPr lang="pt-PT" dirty="0"/>
              <a:t>. </a:t>
            </a:r>
          </a:p>
          <a:p>
            <a:pPr algn="just"/>
            <a:r>
              <a:rPr lang="pt-PT" dirty="0"/>
              <a:t>Assumindo que ela não precisava do dinheiro para alimentar os filhos, a hipótese de levar a carteira não lhe devia ter ocorrido se ela fosse totalmente virtuosa</a:t>
            </a:r>
            <a:r>
              <a:rPr lang="pt-PT" dirty="0" smtClean="0"/>
              <a:t>.</a:t>
            </a:r>
            <a:endParaRPr lang="pt-PT" dirty="0"/>
          </a:p>
        </p:txBody>
      </p:sp>
    </p:spTree>
    <p:extLst>
      <p:ext uri="{BB962C8B-B14F-4D97-AF65-F5344CB8AC3E}">
        <p14:creationId xmlns:p14="http://schemas.microsoft.com/office/powerpoint/2010/main" val="3869994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Pontos fortes </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Evita o uso de fórmulas de cálculo e complicações de ponderações. Foca-se na ideia de que tipo de pessoa devo ser. Distingue entre pessoas que são boas e pessoas que meramente seguem a lei. Motiva as pessoas para serem boas. Sublinha a importância da educação e do que pode ser ensinado e aprendido. A moral é um processo desenvolvimentista. Envolve toda a nossa vida. Mesmo as </a:t>
            </a:r>
            <a:r>
              <a:rPr lang="pt-PT" dirty="0" err="1" smtClean="0"/>
              <a:t>actividades</a:t>
            </a:r>
            <a:r>
              <a:rPr lang="pt-PT" dirty="0" smtClean="0"/>
              <a:t> mais mundanas dão-nos a possibilidade de praticar as virtudes. Todos os </a:t>
            </a:r>
            <a:r>
              <a:rPr lang="pt-PT" dirty="0" err="1" smtClean="0"/>
              <a:t>aspectos</a:t>
            </a:r>
            <a:r>
              <a:rPr lang="pt-PT" dirty="0" smtClean="0"/>
              <a:t> da nossa vida estão presentes. Ênfase no prazer e na emoção – é bom que apreciemos agir virtuosamente. Uma andorinha não faz a Primavera. Encoraja cada um de nós a ser sempre mais virtuoso, sem necessidade de uma teoria que decida por nós. Sublinha o carácter – parece ser melhor ajudar alguém por genuína compaixão do que por cumprimento de um dever. </a:t>
            </a:r>
            <a:endParaRPr lang="pt-PT" dirty="0"/>
          </a:p>
        </p:txBody>
      </p:sp>
    </p:spTree>
    <p:extLst>
      <p:ext uri="{BB962C8B-B14F-4D97-AF65-F5344CB8AC3E}">
        <p14:creationId xmlns:p14="http://schemas.microsoft.com/office/powerpoint/2010/main" val="1690707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Pontos fracos  (1)</a:t>
            </a:r>
            <a:endParaRPr lang="pt-PT" b="1" dirty="0"/>
          </a:p>
        </p:txBody>
      </p:sp>
      <p:sp>
        <p:nvSpPr>
          <p:cNvPr id="3" name="Content Placeholder 2"/>
          <p:cNvSpPr>
            <a:spLocks noGrp="1"/>
          </p:cNvSpPr>
          <p:nvPr>
            <p:ph idx="1"/>
          </p:nvPr>
        </p:nvSpPr>
        <p:spPr/>
        <p:txBody>
          <a:bodyPr>
            <a:normAutofit fontScale="92500" lnSpcReduction="20000"/>
          </a:bodyPr>
          <a:lstStyle/>
          <a:p>
            <a:pPr algn="just"/>
            <a:r>
              <a:rPr lang="pt-PT" dirty="0" smtClean="0"/>
              <a:t>A ética das virtudes parece elogiar algumas virtudes que poderemos considerar imorais, tais como a coragem de um soldado que participa de uma Guerra injusta. O facto de se ter um comportamento corajoso em face do perigo não transforma a morte do inimigo num </a:t>
            </a:r>
            <a:r>
              <a:rPr lang="pt-PT" dirty="0" err="1" smtClean="0"/>
              <a:t>acto</a:t>
            </a:r>
            <a:r>
              <a:rPr lang="pt-PT" dirty="0" smtClean="0"/>
              <a:t> moralmente bom. As virtudes não nos dão respostas concretas, tornando difícil a sua aplicação a casos concretos: eutanásia, aborto, células estaminais. Robert </a:t>
            </a:r>
            <a:r>
              <a:rPr lang="pt-PT" dirty="0" err="1" smtClean="0"/>
              <a:t>Louden</a:t>
            </a:r>
            <a:r>
              <a:rPr lang="pt-PT" dirty="0" smtClean="0"/>
              <a:t> considera que a ética das virtudes não ajuda as pessoas que se confrontam com crises porque não formula nenhum conjunto claro de regras para </a:t>
            </a:r>
            <a:r>
              <a:rPr lang="pt-PT" dirty="0" err="1" smtClean="0"/>
              <a:t>acção</a:t>
            </a:r>
            <a:r>
              <a:rPr lang="pt-PT" dirty="0" smtClean="0"/>
              <a:t>. </a:t>
            </a:r>
            <a:r>
              <a:rPr lang="pt-PT" dirty="0" err="1" smtClean="0"/>
              <a:t>Louden</a:t>
            </a:r>
            <a:r>
              <a:rPr lang="pt-PT" dirty="0" smtClean="0"/>
              <a:t> também considera que é difícil decidir quem é virtuoso, na medida em que </a:t>
            </a:r>
            <a:r>
              <a:rPr lang="pt-PT" dirty="0" err="1" smtClean="0"/>
              <a:t>actos</a:t>
            </a:r>
            <a:r>
              <a:rPr lang="pt-PT" dirty="0" smtClean="0"/>
              <a:t> que externamente parecem virtuosos podem não resultar de bons motivos. Não oferece soluções para dilemas morais específicos. Nem todos têm as mesmas hipóteses de desenvolvimento moral – deverão ser julgados da mesma forma? Muitas pessoas virtuosas vivem vidas miseráveis e inversamente muitos não virtuosos têm vidas felizes. </a:t>
            </a:r>
            <a:endParaRPr lang="pt-PT" dirty="0"/>
          </a:p>
        </p:txBody>
      </p:sp>
    </p:spTree>
    <p:extLst>
      <p:ext uri="{BB962C8B-B14F-4D97-AF65-F5344CB8AC3E}">
        <p14:creationId xmlns:p14="http://schemas.microsoft.com/office/powerpoint/2010/main" val="4193518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Pontos</a:t>
            </a:r>
            <a:r>
              <a:rPr lang="en-US" b="1" dirty="0" smtClean="0"/>
              <a:t> </a:t>
            </a:r>
            <a:r>
              <a:rPr lang="en-US" b="1" dirty="0" err="1" smtClean="0"/>
              <a:t>fracos</a:t>
            </a:r>
            <a:r>
              <a:rPr lang="en-US" b="1" dirty="0" smtClean="0"/>
              <a:t> (2)</a:t>
            </a:r>
            <a:endParaRPr lang="pt-PT" b="1" dirty="0"/>
          </a:p>
        </p:txBody>
      </p:sp>
      <p:sp>
        <p:nvSpPr>
          <p:cNvPr id="3" name="Content Placeholder 2"/>
          <p:cNvSpPr>
            <a:spLocks noGrp="1"/>
          </p:cNvSpPr>
          <p:nvPr>
            <p:ph idx="1"/>
          </p:nvPr>
        </p:nvSpPr>
        <p:spPr/>
        <p:txBody>
          <a:bodyPr>
            <a:normAutofit fontScale="92500" lnSpcReduction="20000"/>
          </a:bodyPr>
          <a:lstStyle/>
          <a:p>
            <a:pPr algn="just"/>
            <a:r>
              <a:rPr lang="pt-PT" dirty="0" smtClean="0"/>
              <a:t>Como eleger as melhores virtudes em contextos de relativismo moral? Algumas pessoas não virtuosas parecem ser úteis em sociedade. As virtudes são difíceis de compatibilizar com direitos e obrigações. Quais as virtudes que devem ser cultivadas? A média dourada de Aristóteles pode não se aplicar a todas as virtudes – pode a compaixão extrema tornar-se num vício? Como se pode estabelecer a média? O que acontece quando as virtudes entram em conflito entre si e é necessária a presença de regras? Como a ênfase é colocada em ser e não em agir, pode ser vista como uma teoria egoísta, ou seja, há mais preocupação com a ideia de desenvolvimento pessoal do que com os efeitos dos nossos comportamentos sobre os outros. A teoria </a:t>
            </a:r>
            <a:r>
              <a:rPr lang="pt-PT" dirty="0" err="1" smtClean="0"/>
              <a:t>reflecte</a:t>
            </a:r>
            <a:r>
              <a:rPr lang="pt-PT" dirty="0" smtClean="0"/>
              <a:t> as preocupações de um filósofo que vive numa sociedade de desigualdade radical e que gozava de fortuna considerável. Possibilidade de se estar perante valores machistas ou chauvinistas como honorabilidade e coragem. A humildade e a empatia não são citadas. </a:t>
            </a:r>
            <a:endParaRPr lang="pt-PT" dirty="0"/>
          </a:p>
        </p:txBody>
      </p:sp>
    </p:spTree>
    <p:extLst>
      <p:ext uri="{BB962C8B-B14F-4D97-AF65-F5344CB8AC3E}">
        <p14:creationId xmlns:p14="http://schemas.microsoft.com/office/powerpoint/2010/main" val="301854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Virtudes</a:t>
            </a:r>
            <a:r>
              <a:rPr lang="en-US" b="1" dirty="0" smtClean="0"/>
              <a:t> - </a:t>
            </a:r>
            <a:r>
              <a:rPr lang="en-US" b="1" dirty="0" err="1" smtClean="0"/>
              <a:t>Definição</a:t>
            </a:r>
            <a:endParaRPr lang="pt-PT" b="1" dirty="0"/>
          </a:p>
        </p:txBody>
      </p:sp>
      <p:sp>
        <p:nvSpPr>
          <p:cNvPr id="3" name="Content Placeholder 2"/>
          <p:cNvSpPr>
            <a:spLocks noGrp="1"/>
          </p:cNvSpPr>
          <p:nvPr>
            <p:ph idx="1"/>
          </p:nvPr>
        </p:nvSpPr>
        <p:spPr>
          <a:xfrm>
            <a:off x="838200" y="1825625"/>
            <a:ext cx="10515600" cy="4351338"/>
          </a:xfrm>
        </p:spPr>
        <p:txBody>
          <a:bodyPr>
            <a:normAutofit lnSpcReduction="10000"/>
          </a:bodyPr>
          <a:lstStyle/>
          <a:p>
            <a:pPr algn="just"/>
            <a:r>
              <a:rPr lang="pt-PT" dirty="0" smtClean="0"/>
              <a:t>As virtudes (e os vícios) aplicam-se primacialmente ao carácter dos agentes morais e menos às </a:t>
            </a:r>
            <a:r>
              <a:rPr lang="pt-PT" dirty="0" err="1" smtClean="0"/>
              <a:t>acções</a:t>
            </a:r>
            <a:r>
              <a:rPr lang="pt-PT" dirty="0" smtClean="0"/>
              <a:t> realizadas ou às suas motivações. A virtude é um termo com uma importante história e significados diferenciados ao longo dos anos e em diferentes sociedades. </a:t>
            </a:r>
          </a:p>
          <a:p>
            <a:pPr algn="just"/>
            <a:r>
              <a:rPr lang="pt-PT" dirty="0" smtClean="0"/>
              <a:t>A virtude é uma característica positiva, ainda que diferentes virtudes tenham sido valorizadas de forma diferenciada em sociedades ao longo da história. A ética da virtude é </a:t>
            </a:r>
            <a:r>
              <a:rPr lang="pt-PT" b="1" dirty="0" smtClean="0"/>
              <a:t>moralmente relativista </a:t>
            </a:r>
            <a:r>
              <a:rPr lang="pt-PT" dirty="0" smtClean="0"/>
              <a:t>e </a:t>
            </a:r>
            <a:r>
              <a:rPr lang="pt-PT" b="1" dirty="0" smtClean="0"/>
              <a:t>não cognitiva</a:t>
            </a:r>
            <a:r>
              <a:rPr lang="pt-PT" dirty="0" smtClean="0"/>
              <a:t>. Tem uma propriedade de produção do bem. Torna um indivíduo bom, enquanto humano. Como somos, por natureza, seres sociais e racionais, as virtudes ajudam-nos a cumprir a nossa natureza humana. As virtudes contribuem para o atingimento de uma vida boa ou </a:t>
            </a:r>
            <a:r>
              <a:rPr lang="pt-PT" b="1" dirty="0" err="1" smtClean="0"/>
              <a:t>eudaimonia</a:t>
            </a:r>
            <a:r>
              <a:rPr lang="pt-PT" dirty="0" smtClean="0"/>
              <a:t>. </a:t>
            </a:r>
            <a:endParaRPr lang="pt-PT" dirty="0"/>
          </a:p>
        </p:txBody>
      </p:sp>
    </p:spTree>
    <p:extLst>
      <p:ext uri="{BB962C8B-B14F-4D97-AF65-F5344CB8AC3E}">
        <p14:creationId xmlns:p14="http://schemas.microsoft.com/office/powerpoint/2010/main" val="3014713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Virtù</a:t>
            </a:r>
            <a:r>
              <a:rPr lang="en-US" b="1" dirty="0" smtClean="0"/>
              <a:t> </a:t>
            </a:r>
            <a:r>
              <a:rPr lang="en-US" b="1" dirty="0" err="1" smtClean="0"/>
              <a:t>em</a:t>
            </a:r>
            <a:r>
              <a:rPr lang="en-US" b="1" dirty="0" smtClean="0"/>
              <a:t> </a:t>
            </a:r>
            <a:r>
              <a:rPr lang="en-US" b="1" dirty="0" err="1" smtClean="0"/>
              <a:t>Maquiavel</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err="1"/>
              <a:t>Virtù</a:t>
            </a:r>
            <a:r>
              <a:rPr lang="pt-PT" dirty="0"/>
              <a:t> é um conceito teorizado por </a:t>
            </a:r>
            <a:r>
              <a:rPr lang="pt-PT" dirty="0" err="1"/>
              <a:t>Niccolò</a:t>
            </a:r>
            <a:r>
              <a:rPr lang="pt-PT" dirty="0"/>
              <a:t> </a:t>
            </a:r>
            <a:r>
              <a:rPr lang="pt-PT" dirty="0" smtClean="0"/>
              <a:t>Maquiavel, estando centrado </a:t>
            </a:r>
            <a:r>
              <a:rPr lang="pt-PT" dirty="0"/>
              <a:t>no espírito marcial e na capacidade de uma população ou líder, mas também engloba uma </a:t>
            </a:r>
            <a:r>
              <a:rPr lang="pt-PT" dirty="0" err="1" smtClean="0"/>
              <a:t>colecção</a:t>
            </a:r>
            <a:r>
              <a:rPr lang="pt-PT" dirty="0" smtClean="0"/>
              <a:t> </a:t>
            </a:r>
            <a:r>
              <a:rPr lang="pt-PT" dirty="0"/>
              <a:t>mais ampla de características necessárias para a manutenção do estado e </a:t>
            </a:r>
            <a:r>
              <a:rPr lang="pt-PT" dirty="0" smtClean="0"/>
              <a:t>para "a </a:t>
            </a:r>
            <a:r>
              <a:rPr lang="pt-PT" dirty="0"/>
              <a:t>conquista de grandes coisas". </a:t>
            </a:r>
            <a:r>
              <a:rPr lang="pt-PT" dirty="0" err="1" smtClean="0"/>
              <a:t>Virtù</a:t>
            </a:r>
            <a:r>
              <a:rPr lang="pt-PT" dirty="0" smtClean="0"/>
              <a:t> </a:t>
            </a:r>
            <a:r>
              <a:rPr lang="pt-PT" dirty="0" smtClean="0"/>
              <a:t>deriva da </a:t>
            </a:r>
            <a:r>
              <a:rPr lang="pt-PT" dirty="0" err="1"/>
              <a:t>virtus</a:t>
            </a:r>
            <a:r>
              <a:rPr lang="pt-PT" dirty="0"/>
              <a:t> </a:t>
            </a:r>
            <a:r>
              <a:rPr lang="pt-PT" dirty="0" smtClean="0"/>
              <a:t>latina. </a:t>
            </a:r>
            <a:r>
              <a:rPr lang="pt-PT" dirty="0"/>
              <a:t>Descreve as qualidades desejáveis para um homem, que podem não ser as mesmas que as virtudes definidas convencionalmente. Aristóteles </a:t>
            </a:r>
            <a:r>
              <a:rPr lang="pt-PT" dirty="0" smtClean="0"/>
              <a:t>já havia </a:t>
            </a:r>
            <a:r>
              <a:rPr lang="pt-PT" dirty="0"/>
              <a:t>levantado a questão "se devemos considerar a virtude de um homem bom e a de um cidadão sadio como a mesma virtude"; </a:t>
            </a:r>
            <a:r>
              <a:rPr lang="pt-PT" dirty="0" smtClean="0"/>
              <a:t>Tomás de Aquino </a:t>
            </a:r>
            <a:r>
              <a:rPr lang="pt-PT" dirty="0"/>
              <a:t>continuou a enfatizar que às vezes "alguém é um bom cidadão que não tem a qualidade ... [de] um homem bom". </a:t>
            </a:r>
            <a:r>
              <a:rPr lang="pt-PT" dirty="0" err="1" smtClean="0"/>
              <a:t>Virtù</a:t>
            </a:r>
            <a:r>
              <a:rPr lang="pt-PT" dirty="0" smtClean="0"/>
              <a:t>, </a:t>
            </a:r>
            <a:r>
              <a:rPr lang="pt-PT" dirty="0"/>
              <a:t>em oposição às virtudes cristãs, inclui orgulho, bravura, humanismo cívico, força e uma </a:t>
            </a:r>
            <a:r>
              <a:rPr lang="pt-PT" dirty="0" smtClean="0"/>
              <a:t>certa quantidade </a:t>
            </a:r>
            <a:r>
              <a:rPr lang="pt-PT" dirty="0"/>
              <a:t>de crueldade</a:t>
            </a:r>
            <a:r>
              <a:rPr lang="pt-PT" dirty="0" smtClean="0"/>
              <a:t>. </a:t>
            </a:r>
            <a:endParaRPr lang="pt-PT" dirty="0"/>
          </a:p>
        </p:txBody>
      </p:sp>
    </p:spTree>
    <p:extLst>
      <p:ext uri="{BB962C8B-B14F-4D97-AF65-F5344CB8AC3E}">
        <p14:creationId xmlns:p14="http://schemas.microsoft.com/office/powerpoint/2010/main" val="48754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Virtudes</a:t>
            </a:r>
            <a:r>
              <a:rPr lang="en-US" b="1" dirty="0" smtClean="0"/>
              <a:t> </a:t>
            </a:r>
            <a:r>
              <a:rPr lang="en-US" b="1" dirty="0" err="1" smtClean="0"/>
              <a:t>em</a:t>
            </a:r>
            <a:r>
              <a:rPr lang="en-US" b="1" dirty="0" smtClean="0"/>
              <a:t> </a:t>
            </a:r>
            <a:r>
              <a:rPr lang="en-US" b="1" dirty="0" err="1" smtClean="0"/>
              <a:t>Diferentes</a:t>
            </a:r>
            <a:r>
              <a:rPr lang="en-US" b="1" dirty="0" smtClean="0"/>
              <a:t> </a:t>
            </a:r>
            <a:r>
              <a:rPr lang="en-US" b="1" dirty="0" err="1" smtClean="0"/>
              <a:t>Sociedades</a:t>
            </a:r>
            <a:endParaRPr lang="pt-PT" b="1" dirty="0"/>
          </a:p>
        </p:txBody>
      </p:sp>
      <p:sp>
        <p:nvSpPr>
          <p:cNvPr id="3" name="Content Placeholder 2"/>
          <p:cNvSpPr>
            <a:spLocks noGrp="1"/>
          </p:cNvSpPr>
          <p:nvPr>
            <p:ph idx="1"/>
          </p:nvPr>
        </p:nvSpPr>
        <p:spPr/>
        <p:txBody>
          <a:bodyPr>
            <a:normAutofit fontScale="92500" lnSpcReduction="20000"/>
          </a:bodyPr>
          <a:lstStyle/>
          <a:p>
            <a:pPr algn="just"/>
            <a:r>
              <a:rPr lang="pt-PT" b="1" dirty="0" smtClean="0"/>
              <a:t>Virtudes na Grécia de Homero</a:t>
            </a:r>
            <a:r>
              <a:rPr lang="pt-PT" dirty="0" smtClean="0"/>
              <a:t>: força física, coragem, astúcia, amizade.</a:t>
            </a:r>
          </a:p>
          <a:p>
            <a:pPr algn="just"/>
            <a:r>
              <a:rPr lang="pt-PT" b="1" dirty="0" smtClean="0"/>
              <a:t>Virtudes na Grécia Clássica</a:t>
            </a:r>
            <a:r>
              <a:rPr lang="pt-PT" dirty="0" smtClean="0"/>
              <a:t>: coragem, amizade, justiça, temperança (</a:t>
            </a:r>
            <a:r>
              <a:rPr lang="pt-PT" dirty="0" err="1" smtClean="0"/>
              <a:t>auto-controlo</a:t>
            </a:r>
            <a:r>
              <a:rPr lang="pt-PT" dirty="0" smtClean="0"/>
              <a:t>), sabedoria.</a:t>
            </a:r>
          </a:p>
          <a:p>
            <a:pPr algn="just"/>
            <a:r>
              <a:rPr lang="pt-PT" b="1" dirty="0" smtClean="0"/>
              <a:t>Virtudes cristãs</a:t>
            </a:r>
            <a:r>
              <a:rPr lang="pt-PT" dirty="0" smtClean="0"/>
              <a:t>: Santo Ambrósio (340-397) definiu as seguintes virtudes gregas como virtudes cardinais: coragem, justiça, temperança, sabedoria e acrescentou três outras, retiradas de São Paulo e definidas como virtudes teológicas: fé, esperança, amor (caridade). As sete formam o contraponto dos pecados mortais: gula, avareza, luxúria, ira, inveja, preguiça, orgulho (vaidade).</a:t>
            </a:r>
          </a:p>
          <a:p>
            <a:pPr algn="just"/>
            <a:r>
              <a:rPr lang="pt-PT" b="1" dirty="0" smtClean="0"/>
              <a:t>Virtudes vitorianas</a:t>
            </a:r>
            <a:r>
              <a:rPr lang="pt-PT" dirty="0" smtClean="0"/>
              <a:t>: temperança, modéstia, piedade, obediência, conformidade.</a:t>
            </a:r>
          </a:p>
          <a:p>
            <a:pPr algn="just"/>
            <a:r>
              <a:rPr lang="pt-PT" b="1" dirty="0" smtClean="0"/>
              <a:t>Virtudes ocidentais contemporâneas</a:t>
            </a:r>
            <a:r>
              <a:rPr lang="pt-PT" dirty="0" smtClean="0"/>
              <a:t>: tolerância, </a:t>
            </a:r>
            <a:r>
              <a:rPr lang="pt-PT" dirty="0" smtClean="0"/>
              <a:t>generosidade (?), paciência (?), lealdade (?). </a:t>
            </a:r>
            <a:endParaRPr lang="pt-PT" dirty="0" smtClean="0"/>
          </a:p>
          <a:p>
            <a:endParaRPr lang="pt-PT" dirty="0"/>
          </a:p>
        </p:txBody>
      </p:sp>
    </p:spTree>
    <p:extLst>
      <p:ext uri="{BB962C8B-B14F-4D97-AF65-F5344CB8AC3E}">
        <p14:creationId xmlns:p14="http://schemas.microsoft.com/office/powerpoint/2010/main" val="226166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Bondade</a:t>
            </a:r>
            <a:r>
              <a:rPr lang="en-US" b="1" dirty="0" smtClean="0"/>
              <a:t> da </a:t>
            </a:r>
            <a:r>
              <a:rPr lang="en-US" b="1" dirty="0" err="1" smtClean="0"/>
              <a:t>Vontade</a:t>
            </a:r>
            <a:r>
              <a:rPr lang="en-US" b="1" dirty="0" smtClean="0"/>
              <a:t> </a:t>
            </a:r>
            <a:r>
              <a:rPr lang="en-US" b="1" dirty="0" err="1" smtClean="0"/>
              <a:t>Racional</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b="1" dirty="0" smtClean="0"/>
              <a:t>A bondade da vontade racional</a:t>
            </a:r>
            <a:r>
              <a:rPr lang="pt-PT" dirty="0" smtClean="0"/>
              <a:t>. Diz respeito à razão e à escolha racional. Não é uma mera inclinação pré-reflexiva para agir bem. A virtude é algo mais do que é feito por crianças bem comportadas. É um suplemento que corrige os seres humanos quando confrontados com tentações naturais, deficiências ou fragilidades motivacionais ou ainda tendências para o vício. A justiça é uma </a:t>
            </a:r>
            <a:r>
              <a:rPr lang="pt-PT" b="1" dirty="0" smtClean="0"/>
              <a:t>forma </a:t>
            </a:r>
            <a:r>
              <a:rPr lang="pt-PT" b="1" dirty="0" err="1" smtClean="0"/>
              <a:t>correctiva</a:t>
            </a:r>
            <a:r>
              <a:rPr lang="pt-PT" b="1" dirty="0" smtClean="0"/>
              <a:t> </a:t>
            </a:r>
            <a:r>
              <a:rPr lang="pt-PT" dirty="0" smtClean="0"/>
              <a:t>quando desejamos manter recompensas que não merecemos ou distribuir punições de uma forma que os outros não merecem. A coragem é </a:t>
            </a:r>
            <a:r>
              <a:rPr lang="pt-PT" dirty="0" err="1" smtClean="0"/>
              <a:t>correctiva</a:t>
            </a:r>
            <a:r>
              <a:rPr lang="pt-PT" dirty="0" smtClean="0"/>
              <a:t> quando existe uma tendência para sermos dominados pelo medo. A caridade é </a:t>
            </a:r>
            <a:r>
              <a:rPr lang="pt-PT" dirty="0" err="1" smtClean="0"/>
              <a:t>correctiva</a:t>
            </a:r>
            <a:r>
              <a:rPr lang="pt-PT" dirty="0" smtClean="0"/>
              <a:t> quando tendemos a ser egoístas ou </a:t>
            </a:r>
            <a:r>
              <a:rPr lang="pt-PT" dirty="0" err="1" smtClean="0"/>
              <a:t>inatentos</a:t>
            </a:r>
            <a:r>
              <a:rPr lang="pt-PT" dirty="0" smtClean="0"/>
              <a:t> aos outros. Estas considerações sugerem que o conhecimento das virtudes depende do conhecimento do que constitui a natureza humana. </a:t>
            </a:r>
            <a:endParaRPr lang="pt-PT" dirty="0"/>
          </a:p>
        </p:txBody>
      </p:sp>
    </p:spTree>
    <p:extLst>
      <p:ext uri="{BB962C8B-B14F-4D97-AF65-F5344CB8AC3E}">
        <p14:creationId xmlns:p14="http://schemas.microsoft.com/office/powerpoint/2010/main" val="188324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Cinco Componentes das virtudes (1)</a:t>
            </a:r>
            <a:endParaRPr lang="pt-PT" b="1" dirty="0"/>
          </a:p>
        </p:txBody>
      </p:sp>
      <p:sp>
        <p:nvSpPr>
          <p:cNvPr id="3" name="Content Placeholder 2"/>
          <p:cNvSpPr>
            <a:spLocks noGrp="1"/>
          </p:cNvSpPr>
          <p:nvPr>
            <p:ph idx="1"/>
          </p:nvPr>
        </p:nvSpPr>
        <p:spPr/>
        <p:txBody>
          <a:bodyPr/>
          <a:lstStyle/>
          <a:p>
            <a:r>
              <a:rPr lang="pt-PT" sz="4000" b="1" dirty="0" smtClean="0"/>
              <a:t>Os Hábitos </a:t>
            </a:r>
            <a:r>
              <a:rPr lang="pt-PT" sz="4000" dirty="0" smtClean="0"/>
              <a:t>– Consistência e confiabilidade. As virtudes são o produto de um desenvolvimento, não sendo adquiridas de imediato. As virtudes estão fortemente incrustadas. </a:t>
            </a:r>
            <a:endParaRPr lang="pt-PT" sz="4000" dirty="0"/>
          </a:p>
        </p:txBody>
      </p:sp>
    </p:spTree>
    <p:extLst>
      <p:ext uri="{BB962C8B-B14F-4D97-AF65-F5344CB8AC3E}">
        <p14:creationId xmlns:p14="http://schemas.microsoft.com/office/powerpoint/2010/main" val="214466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Cinco Componentes das virtudes (2)</a:t>
            </a:r>
            <a:endParaRPr lang="pt-PT" b="1" dirty="0"/>
          </a:p>
        </p:txBody>
      </p:sp>
      <p:sp>
        <p:nvSpPr>
          <p:cNvPr id="3" name="Content Placeholder 2"/>
          <p:cNvSpPr>
            <a:spLocks noGrp="1"/>
          </p:cNvSpPr>
          <p:nvPr>
            <p:ph idx="1"/>
          </p:nvPr>
        </p:nvSpPr>
        <p:spPr/>
        <p:txBody>
          <a:bodyPr>
            <a:normAutofit/>
          </a:bodyPr>
          <a:lstStyle/>
          <a:p>
            <a:pPr algn="just"/>
            <a:r>
              <a:rPr lang="pt-PT" sz="3600" b="1" dirty="0" smtClean="0"/>
              <a:t>O uso das razões </a:t>
            </a:r>
            <a:r>
              <a:rPr lang="pt-PT" sz="3600" dirty="0" smtClean="0"/>
              <a:t>– a virtude envolve ver certas considerações como razões práticas e motivações para agir sobre elas. Ver a humanidade nos outros é uma razão para não lhes causar dano ou mentir. Ver a vulnerabilidade do outro é uma razão para o ajudar e não se aproveitar dele. Ver o valor da verdade como razão para ser honesto nos negócios. </a:t>
            </a:r>
            <a:endParaRPr lang="pt-PT" sz="3600" dirty="0"/>
          </a:p>
        </p:txBody>
      </p:sp>
    </p:spTree>
    <p:extLst>
      <p:ext uri="{BB962C8B-B14F-4D97-AF65-F5344CB8AC3E}">
        <p14:creationId xmlns:p14="http://schemas.microsoft.com/office/powerpoint/2010/main" val="1565197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Cinco Componentes das virtudes (3)</a:t>
            </a:r>
            <a:endParaRPr lang="pt-PT" b="1" dirty="0"/>
          </a:p>
        </p:txBody>
      </p:sp>
      <p:sp>
        <p:nvSpPr>
          <p:cNvPr id="3" name="Content Placeholder 2"/>
          <p:cNvSpPr>
            <a:spLocks noGrp="1"/>
          </p:cNvSpPr>
          <p:nvPr>
            <p:ph idx="1"/>
          </p:nvPr>
        </p:nvSpPr>
        <p:spPr/>
        <p:txBody>
          <a:bodyPr>
            <a:normAutofit/>
          </a:bodyPr>
          <a:lstStyle/>
          <a:p>
            <a:pPr algn="just"/>
            <a:r>
              <a:rPr lang="pt-PT" sz="3600" b="1" dirty="0" smtClean="0"/>
              <a:t>Ligação a emoções e atitudes </a:t>
            </a:r>
            <a:r>
              <a:rPr lang="pt-PT" sz="3600" dirty="0" smtClean="0"/>
              <a:t>– Sentimo-nos felizes pelo desempenho de </a:t>
            </a:r>
            <a:r>
              <a:rPr lang="pt-PT" sz="3600" dirty="0" err="1" smtClean="0"/>
              <a:t>actos</a:t>
            </a:r>
            <a:r>
              <a:rPr lang="pt-PT" sz="3600" dirty="0" smtClean="0"/>
              <a:t> virtuosos. Somos atraídos por pessoas virtuosas e repelidos ou entristecidos por comportamentos viciosos, especialmente se oriundos de familiares e amigos. Os desejos </a:t>
            </a:r>
            <a:r>
              <a:rPr lang="pt-PT" sz="3600" dirty="0" err="1" smtClean="0"/>
              <a:t>subjectivos</a:t>
            </a:r>
            <a:r>
              <a:rPr lang="pt-PT" sz="3600" dirty="0" smtClean="0"/>
              <a:t> para fazer o certo ou o justo tendem a tornar alguém mais virtuoso. </a:t>
            </a:r>
            <a:endParaRPr lang="pt-PT" sz="3600" dirty="0"/>
          </a:p>
        </p:txBody>
      </p:sp>
    </p:spTree>
    <p:extLst>
      <p:ext uri="{BB962C8B-B14F-4D97-AF65-F5344CB8AC3E}">
        <p14:creationId xmlns:p14="http://schemas.microsoft.com/office/powerpoint/2010/main" val="3757541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2497</Words>
  <Application>Microsoft Office PowerPoint</Application>
  <PresentationFormat>Widescreen</PresentationFormat>
  <Paragraphs>62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Teoria das Virtudes</vt:lpstr>
      <vt:lpstr>Ponto de Partida</vt:lpstr>
      <vt:lpstr>Virtudes - Definição</vt:lpstr>
      <vt:lpstr>Virtù em Maquiavel</vt:lpstr>
      <vt:lpstr>Virtudes em Diferentes Sociedades</vt:lpstr>
      <vt:lpstr>Bondade da Vontade Racional</vt:lpstr>
      <vt:lpstr>Cinco Componentes das virtudes (1)</vt:lpstr>
      <vt:lpstr>Cinco Componentes das virtudes (2)</vt:lpstr>
      <vt:lpstr>Cinco Componentes das virtudes (3)</vt:lpstr>
      <vt:lpstr>Cinco Componentes das virtudes (4)</vt:lpstr>
      <vt:lpstr>Cinco Componentes das virtudes (5)</vt:lpstr>
      <vt:lpstr>Natureza da Teoria</vt:lpstr>
      <vt:lpstr>Identificação</vt:lpstr>
      <vt:lpstr>Origens</vt:lpstr>
      <vt:lpstr>Aristóteles (1)</vt:lpstr>
      <vt:lpstr>Aristóteles (2)</vt:lpstr>
      <vt:lpstr>Aristóteles (3)</vt:lpstr>
      <vt:lpstr>Role Models</vt:lpstr>
      <vt:lpstr>A Análise de Foot</vt:lpstr>
      <vt:lpstr>Circunstâncias Vs. Carácter</vt:lpstr>
      <vt:lpstr>Pontos fortes </vt:lpstr>
      <vt:lpstr>Pontos fracos  (1)</vt:lpstr>
      <vt:lpstr>Pontos fracos (2)</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das Virtudes</dc:title>
  <dc:creator>rmarques</dc:creator>
  <cp:lastModifiedBy>rmarques</cp:lastModifiedBy>
  <cp:revision>12</cp:revision>
  <dcterms:created xsi:type="dcterms:W3CDTF">2018-10-10T13:20:56Z</dcterms:created>
  <dcterms:modified xsi:type="dcterms:W3CDTF">2019-10-09T17:22:06Z</dcterms:modified>
</cp:coreProperties>
</file>